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 varScale="1">
        <p:scale>
          <a:sx n="85" d="100"/>
          <a:sy n="85" d="100"/>
        </p:scale>
        <p:origin x="1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D4158-E03A-4489-9962-2D55293E3E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7E8764-6864-43FB-9C2A-D3787C27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10E28-BDAB-4040-B92A-168920A78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8A7CD-BDAA-4214-8283-EE5725429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0D19D-12E1-4C35-89F9-5150F6D1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46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13768-EA7E-47D2-AA89-BB908F708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129E07-3752-418D-9A7D-D028E69C91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BB7A5-0751-4E48-BD97-8BE244D51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7A64D-1727-4E49-A99E-338172DF9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D20BA-A708-4B97-AC49-ACE722122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84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8165A6-D23E-4C8A-910E-A93D69E516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8652E4-3AED-424D-86DC-1C475E006A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AEF57-5803-46FE-A859-7B8B53DA0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4366B-9E34-4FDC-B9EB-0DC7531EF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EFCB9-8AEE-4F22-AA09-AB0AF5DAC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20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F7A72-0757-4D1E-B915-3C9C382AB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3102C-4CA7-462C-95A9-8E7A20410E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157B63-B8C9-40FB-836B-42CBD57E3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3D0A9-B485-4E48-9B99-65EB5775F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8B72AF-34C3-4F8D-9FD2-FEDCD7BF3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945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FE490-D1B0-4B02-8F76-FCC3AE4FE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8B33A-EE12-4F6A-A2CA-CBDE44F25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C56D1-F504-4E33-820D-9F668D6F8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14FEF-C0DF-42C5-8A7A-7ED8F5656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0F71B-39EC-4A64-B774-743AEC50E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621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1C8ED-D8C0-4D44-9AA5-BF33D30FF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A83CB-7F50-4F14-881A-D8B09C2E43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C2FA6C-8384-4C4D-BFE5-DFA4A1DEE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501763-2CE6-44B9-A671-132F061A8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8BDB-A3BE-43EE-B4A1-7B29712B1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5095B-C513-4D0B-B64B-5C87E6694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2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2DBA8-EF65-4958-B506-914EEC6B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9AEC5-0E6A-469D-BAFF-CAB60AB17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46D3C8-CB7F-427D-94BE-96CAFC5A99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BBC56-B89F-41BD-86B6-ECA85BB740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B076B0-93CD-4C07-9E96-28FC1F7B99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5694D4-46DB-4F59-84BB-DCD425613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6CD333-2322-485A-A1FA-E08CDD2EE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845519-997B-4151-A9E2-80FC75F0D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54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9DA08-A654-4CC3-9771-D429EF39E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DB7A00-BD61-4AFD-96BE-E7E22017F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51EE64-793B-4039-BDD8-C9D9AACAF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1ACE1-7C93-44FB-9859-DA59CEF20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748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047C6-2A25-49F3-9512-DBE04443A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4672E9-04FC-42E6-A560-67A43FBDB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B4A73-3BBF-46AA-98CE-151A3EB23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93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0FA50-9C87-4F76-8AC1-45DEB1893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42CF6-0859-4137-A3FF-ECC02B560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88853E-16EB-4BAB-B016-73CEE272F8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6D01C-AEAD-4F4B-87CA-C28AEDB1B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CB82A8-D0B5-4BE9-AB37-D2D30CB1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9107D5-CE06-40AD-B67F-85E3CF9DB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247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68B96-8B25-40D6-A1C4-B1A8420E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FB1FC9-BFF0-4B67-9605-B56B632B9A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55700-2368-441D-9E8F-459E05C3AB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97FAA-3C66-464D-8A98-6644BF686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48A218-DC19-49DD-AE75-71BEC3CD9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5F1982-D4E8-4079-A3AE-343527214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001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CA766D-C87B-41EE-B685-C6C47DE01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E94B4E-B7EC-4A97-A56C-EC11FE80A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FABCA-C315-4586-8C01-73C73E52D5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14B47-557B-4B89-9641-73456B976FA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A2356-9AC7-47A5-ADDC-7494B204F3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33C5F-0A5B-4649-8E17-5A6B5AC1DC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C3DA2-5EC7-4255-8DDE-F8D28970F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54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inciweb.nwcg.gov/incident/map/7805/0/125373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B99A46-553E-4602-B15D-55C5A032A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697FE9-F235-48FB-B399-63A203EB0C58}"/>
              </a:ext>
            </a:extLst>
          </p:cNvPr>
          <p:cNvSpPr txBox="1"/>
          <p:nvPr/>
        </p:nvSpPr>
        <p:spPr>
          <a:xfrm>
            <a:off x="0" y="6488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https://inciweb.nwcg.gov/incident/map/7805/0/125373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5194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9CF971-244F-4ABC-A918-AACA70C51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66" y="740989"/>
            <a:ext cx="10515600" cy="59121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123081-9EC2-498D-9B25-C8D0F14B19DB}"/>
              </a:ext>
            </a:extLst>
          </p:cNvPr>
          <p:cNvSpPr txBox="1"/>
          <p:nvPr/>
        </p:nvSpPr>
        <p:spPr>
          <a:xfrm>
            <a:off x="101600" y="101600"/>
            <a:ext cx="10340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US Forest Service does publish fire polygons, but not until well after fires are extinguished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So, I manually georeferenced the 9-13-21 fire map to identify potentially impacted lakes/watersheds </a:t>
            </a:r>
          </a:p>
        </p:txBody>
      </p:sp>
    </p:spTree>
    <p:extLst>
      <p:ext uri="{BB962C8B-B14F-4D97-AF65-F5344CB8AC3E}">
        <p14:creationId xmlns:p14="http://schemas.microsoft.com/office/powerpoint/2010/main" val="3575225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F92B02-4CEE-457E-A9ED-8CD8CA7C3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650731"/>
            <a:ext cx="11040533" cy="62072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3E87E1-CAD9-4131-9E3A-D34019C2DFDB}"/>
              </a:ext>
            </a:extLst>
          </p:cNvPr>
          <p:cNvSpPr txBox="1"/>
          <p:nvPr/>
        </p:nvSpPr>
        <p:spPr>
          <a:xfrm>
            <a:off x="101599" y="101600"/>
            <a:ext cx="11367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Messy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messy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! It also appears there were no large wildfires &gt; 200 ha since 1984 in these watersheds</a:t>
            </a:r>
          </a:p>
        </p:txBody>
      </p:sp>
    </p:spTree>
    <p:extLst>
      <p:ext uri="{BB962C8B-B14F-4D97-AF65-F5344CB8AC3E}">
        <p14:creationId xmlns:p14="http://schemas.microsoft.com/office/powerpoint/2010/main" val="3022384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DB66EA2-23E6-4056-A98D-CF067D9E2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18" y="684399"/>
            <a:ext cx="11987907" cy="57164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E84825-318E-43F6-B39C-B262842756F5}"/>
              </a:ext>
            </a:extLst>
          </p:cNvPr>
          <p:cNvSpPr txBox="1"/>
          <p:nvPr/>
        </p:nvSpPr>
        <p:spPr>
          <a:xfrm>
            <a:off x="1091490" y="1412111"/>
            <a:ext cx="4085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One very large 3136 ha lake not shown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625336-CD5B-42D2-BE5D-67CBA62E395D}"/>
              </a:ext>
            </a:extLst>
          </p:cNvPr>
          <p:cNvSpPr txBox="1"/>
          <p:nvPr/>
        </p:nvSpPr>
        <p:spPr>
          <a:xfrm>
            <a:off x="0" y="27379"/>
            <a:ext cx="9369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Burned lake characteristics (from LAGOS-US-LOCUS)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F7C248-72C1-4B85-8B04-AF14998337EA}"/>
              </a:ext>
            </a:extLst>
          </p:cNvPr>
          <p:cNvSpPr txBox="1"/>
          <p:nvPr/>
        </p:nvSpPr>
        <p:spPr>
          <a:xfrm>
            <a:off x="1091490" y="4284561"/>
            <a:ext cx="4085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One very large 44552 ha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ws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not shown</a:t>
            </a:r>
          </a:p>
        </p:txBody>
      </p:sp>
    </p:spTree>
    <p:extLst>
      <p:ext uri="{BB962C8B-B14F-4D97-AF65-F5344CB8AC3E}">
        <p14:creationId xmlns:p14="http://schemas.microsoft.com/office/powerpoint/2010/main" val="13538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>
            <a:extLst>
              <a:ext uri="{FF2B5EF4-FFF2-40B4-BE49-F238E27FC236}">
                <a16:creationId xmlns:a16="http://schemas.microsoft.com/office/drawing/2014/main" id="{03183AC0-3218-4E94-BA77-AA4ABE3CEF7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730978" cy="3730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95E11E-1E7F-4286-AA67-1F2C2B31C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773" y="423830"/>
            <a:ext cx="10766454" cy="60103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1FF05D-4134-430B-BDFB-C8EFEF8D122A}"/>
              </a:ext>
            </a:extLst>
          </p:cNvPr>
          <p:cNvSpPr txBox="1"/>
          <p:nvPr/>
        </p:nvSpPr>
        <p:spPr>
          <a:xfrm>
            <a:off x="0" y="6276622"/>
            <a:ext cx="5463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(19 of 24 lakes &gt; 4ha)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806B79-4A25-4DA5-9C60-FB23193B50C7}"/>
              </a:ext>
            </a:extLst>
          </p:cNvPr>
          <p:cNvSpPr txBox="1"/>
          <p:nvPr/>
        </p:nvSpPr>
        <p:spPr>
          <a:xfrm>
            <a:off x="-1" y="27379"/>
            <a:ext cx="10938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Burned watersheds are mix of wetlands and forest, primarily coniferous (from LAGOSNE) </a:t>
            </a:r>
          </a:p>
        </p:txBody>
      </p:sp>
    </p:spTree>
    <p:extLst>
      <p:ext uri="{BB962C8B-B14F-4D97-AF65-F5344CB8AC3E}">
        <p14:creationId xmlns:p14="http://schemas.microsoft.com/office/powerpoint/2010/main" val="2389110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76F3A2-B898-4776-9E79-0BCCA22C2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38" y="1501990"/>
            <a:ext cx="5771429" cy="34476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9227BE-39E5-4FA0-906E-D7B7A417F658}"/>
              </a:ext>
            </a:extLst>
          </p:cNvPr>
          <p:cNvSpPr txBox="1"/>
          <p:nvPr/>
        </p:nvSpPr>
        <p:spPr>
          <a:xfrm>
            <a:off x="214489" y="135467"/>
            <a:ext cx="92681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Limno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data (LAGOSNE) are limited: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9 lakes, 8 of which only have Secchi (1-35 samples per lake)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8 of which have max depth (LAGOS-US-DEPTH)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247CAB-D4D1-4DA5-9AB9-01DABF29C5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519" t="13481" r="20926" b="18338"/>
          <a:stretch/>
        </p:blipFill>
        <p:spPr>
          <a:xfrm>
            <a:off x="5768622" y="1092199"/>
            <a:ext cx="6310489" cy="47848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C7028E-FE6F-4F08-BCAC-F30FDA84A3AE}"/>
              </a:ext>
            </a:extLst>
          </p:cNvPr>
          <p:cNvSpPr txBox="1"/>
          <p:nvPr/>
        </p:nvSpPr>
        <p:spPr>
          <a:xfrm>
            <a:off x="8071556" y="344079"/>
            <a:ext cx="34318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Birch Lake accounts for most of the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limno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6C5D172-7D7C-4BD1-BAC3-925AF2392E8D}"/>
              </a:ext>
            </a:extLst>
          </p:cNvPr>
          <p:cNvCxnSpPr/>
          <p:nvPr/>
        </p:nvCxnSpPr>
        <p:spPr>
          <a:xfrm flipH="1">
            <a:off x="8274756" y="980923"/>
            <a:ext cx="135466" cy="73498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DCA5859-5E85-42AF-AFDA-400A2A2FD69F}"/>
              </a:ext>
            </a:extLst>
          </p:cNvPr>
          <p:cNvSpPr txBox="1"/>
          <p:nvPr/>
        </p:nvSpPr>
        <p:spPr>
          <a:xfrm>
            <a:off x="5983111" y="5930509"/>
            <a:ext cx="5520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Highlighted lakes have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limno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data in LAGOSNE</a:t>
            </a:r>
          </a:p>
        </p:txBody>
      </p:sp>
    </p:spTree>
    <p:extLst>
      <p:ext uri="{BB962C8B-B14F-4D97-AF65-F5344CB8AC3E}">
        <p14:creationId xmlns:p14="http://schemas.microsoft.com/office/powerpoint/2010/main" val="1229758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449EA9-EE6C-4DE8-94D0-D682219DC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571" y="1705190"/>
            <a:ext cx="5771429" cy="34476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6461B2-892D-4EA0-BC55-25D91AF72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352" y="1558434"/>
            <a:ext cx="5771429" cy="34476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8CC5CB-E79A-44EB-971A-87CBE115962A}"/>
              </a:ext>
            </a:extLst>
          </p:cNvPr>
          <p:cNvSpPr txBox="1"/>
          <p:nvPr/>
        </p:nvSpPr>
        <p:spPr>
          <a:xfrm>
            <a:off x="101600" y="101600"/>
            <a:ext cx="10340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 ecologically important gradient is % watershed burned. I visually estimated this from the 9-13-21 fire map just to give us an idea.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D00443-48EC-4D2D-ACE1-318E634B38BF}"/>
              </a:ext>
            </a:extLst>
          </p:cNvPr>
          <p:cNvSpPr txBox="1"/>
          <p:nvPr/>
        </p:nvSpPr>
        <p:spPr>
          <a:xfrm>
            <a:off x="2178755" y="2607733"/>
            <a:ext cx="26528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Potentially have low and high subsets?</a:t>
            </a:r>
          </a:p>
        </p:txBody>
      </p:sp>
    </p:spTree>
    <p:extLst>
      <p:ext uri="{BB962C8B-B14F-4D97-AF65-F5344CB8AC3E}">
        <p14:creationId xmlns:p14="http://schemas.microsoft.com/office/powerpoint/2010/main" val="3537334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721C0E-3E8E-4D7D-8244-25E57DF6B6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993" y="1257295"/>
            <a:ext cx="6858014" cy="43434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82AA75-FBB4-4216-B44D-746CEB948352}"/>
              </a:ext>
            </a:extLst>
          </p:cNvPr>
          <p:cNvSpPr txBox="1"/>
          <p:nvPr/>
        </p:nvSpPr>
        <p:spPr>
          <a:xfrm>
            <a:off x="169333" y="361246"/>
            <a:ext cx="104873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Why the % watershed burned gradient may matter – based on some LAGOSNE data (mostly from 2011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Pagami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Creek fire) </a:t>
            </a:r>
          </a:p>
        </p:txBody>
      </p:sp>
    </p:spTree>
    <p:extLst>
      <p:ext uri="{BB962C8B-B14F-4D97-AF65-F5344CB8AC3E}">
        <p14:creationId xmlns:p14="http://schemas.microsoft.com/office/powerpoint/2010/main" val="4293417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B03969-CABF-4EE3-98D2-3D74A71AEFED}"/>
              </a:ext>
            </a:extLst>
          </p:cNvPr>
          <p:cNvSpPr txBox="1"/>
          <p:nvPr/>
        </p:nvSpPr>
        <p:spPr>
          <a:xfrm>
            <a:off x="372534" y="361245"/>
            <a:ext cx="103406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Key knowledge gaps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0F845C-2534-4E5B-8866-2D3C4C3E6723}"/>
              </a:ext>
            </a:extLst>
          </p:cNvPr>
          <p:cNvSpPr txBox="1"/>
          <p:nvPr/>
        </p:nvSpPr>
        <p:spPr>
          <a:xfrm>
            <a:off x="372534" y="1174044"/>
            <a:ext cx="103406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Lake responses along key ecological gradients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Tier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Lake: size, depth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Fire: % watershed burned, % high severity, burn pattern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Tier 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Lake shape, drainage ratio, isolated vs. other lake 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Landscape factors: topography, vegetation, soils, hydrology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Response variables: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Tier 1) Nutrients, chlorophyll-a, Secchi, TSS, DOC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Tier 2) Temperature, ions, mercury, biological community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Lake recoveries following fire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quickly do lakes return to pre-fire conditions and what lake and landscape factors mediate these recoveries?</a:t>
            </a:r>
          </a:p>
        </p:txBody>
      </p:sp>
    </p:spTree>
    <p:extLst>
      <p:ext uri="{BB962C8B-B14F-4D97-AF65-F5344CB8AC3E}">
        <p14:creationId xmlns:p14="http://schemas.microsoft.com/office/powerpoint/2010/main" val="925518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313</Words>
  <Application>Microsoft Office PowerPoint</Application>
  <PresentationFormat>Widescreen</PresentationFormat>
  <Paragraphs>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immccull@gmail.com</dc:creator>
  <cp:lastModifiedBy>immccull@gmail.com</cp:lastModifiedBy>
  <cp:revision>4</cp:revision>
  <dcterms:created xsi:type="dcterms:W3CDTF">2021-09-14T14:50:11Z</dcterms:created>
  <dcterms:modified xsi:type="dcterms:W3CDTF">2021-09-14T20:24:26Z</dcterms:modified>
</cp:coreProperties>
</file>

<file path=docProps/thumbnail.jpeg>
</file>